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76" r:id="rId4"/>
    <p:sldId id="261" r:id="rId5"/>
    <p:sldId id="264" r:id="rId6"/>
    <p:sldId id="274" r:id="rId7"/>
    <p:sldId id="272" r:id="rId8"/>
    <p:sldId id="257" r:id="rId9"/>
    <p:sldId id="275" r:id="rId10"/>
    <p:sldId id="259" r:id="rId11"/>
    <p:sldId id="265" r:id="rId12"/>
    <p:sldId id="267" r:id="rId13"/>
    <p:sldId id="268" r:id="rId14"/>
    <p:sldId id="269" r:id="rId15"/>
    <p:sldId id="270" r:id="rId16"/>
    <p:sldId id="271" r:id="rId17"/>
    <p:sldId id="266" r:id="rId18"/>
    <p:sldId id="277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565"/>
    <a:srgbClr val="FF4B4B"/>
    <a:srgbClr val="D22604"/>
    <a:srgbClr val="CC0000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4713" autoAdjust="0"/>
  </p:normalViewPr>
  <p:slideViewPr>
    <p:cSldViewPr>
      <p:cViewPr varScale="1">
        <p:scale>
          <a:sx n="81" d="100"/>
          <a:sy n="81" d="100"/>
        </p:scale>
        <p:origin x="117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124744"/>
            <a:ext cx="6912768" cy="1470025"/>
          </a:xfrm>
        </p:spPr>
        <p:txBody>
          <a:bodyPr/>
          <a:lstStyle>
            <a:lvl1pPr>
              <a:defRPr b="0">
                <a:ln w="19050">
                  <a:solidFill>
                    <a:srgbClr val="CC0000"/>
                  </a:solidFill>
                </a:ln>
                <a:blipFill>
                  <a:blip r:embed="rId2"/>
                  <a:stretch>
                    <a:fillRect/>
                  </a:stretch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335699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Рамка 3"/>
          <p:cNvSpPr/>
          <p:nvPr userDrawn="1"/>
        </p:nvSpPr>
        <p:spPr>
          <a:xfrm>
            <a:off x="971600" y="476672"/>
            <a:ext cx="7704856" cy="5976664"/>
          </a:xfrm>
          <a:prstGeom prst="frame">
            <a:avLst>
              <a:gd name="adj1" fmla="val 3770"/>
            </a:avLst>
          </a:prstGeom>
          <a:noFill/>
          <a:ln>
            <a:solidFill>
              <a:srgbClr val="D22604"/>
            </a:solidFill>
          </a:ln>
          <a:effectLst>
            <a:glow rad="139700">
              <a:srgbClr val="D22604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22b87_e8c870fe_XL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0" y="2376264"/>
            <a:ext cx="288032" cy="2304256"/>
          </a:xfrm>
          <a:prstGeom prst="rect">
            <a:avLst/>
          </a:prstGeom>
        </p:spPr>
      </p:pic>
      <p:pic>
        <p:nvPicPr>
          <p:cNvPr id="9" name="Рисунок 8" descr="0_22b87_e8c870fe_XL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 flipV="1">
            <a:off x="0" y="4509120"/>
            <a:ext cx="288032" cy="2348880"/>
          </a:xfrm>
          <a:prstGeom prst="rect">
            <a:avLst/>
          </a:prstGeom>
        </p:spPr>
      </p:pic>
      <p:pic>
        <p:nvPicPr>
          <p:cNvPr id="11" name="Рисунок 10" descr="0_22b87_e8c870fe_XL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 flipV="1">
            <a:off x="0" y="0"/>
            <a:ext cx="288032" cy="24208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3050"/>
            <a:ext cx="2637929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1435100"/>
            <a:ext cx="26379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92280" y="6309320"/>
            <a:ext cx="1728192" cy="18864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2280" y="6309320"/>
            <a:ext cx="1728192" cy="188640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2280" y="6309320"/>
            <a:ext cx="1728192" cy="188640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2280" y="6309320"/>
            <a:ext cx="1728192" cy="188640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2280" y="6309320"/>
            <a:ext cx="1728192" cy="18864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92280" y="6309320"/>
            <a:ext cx="1728192" cy="18864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92280" y="6309320"/>
            <a:ext cx="1728192" cy="188640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6779096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971600" y="260648"/>
            <a:ext cx="6912768" cy="0"/>
          </a:xfrm>
          <a:prstGeom prst="line">
            <a:avLst/>
          </a:prstGeom>
          <a:ln w="38100">
            <a:solidFill>
              <a:srgbClr val="FF4B4B"/>
            </a:solidFill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899592" y="6597352"/>
            <a:ext cx="6912768" cy="0"/>
          </a:xfrm>
          <a:prstGeom prst="line">
            <a:avLst/>
          </a:prstGeom>
          <a:ln w="38100">
            <a:solidFill>
              <a:srgbClr val="FF4B4B"/>
            </a:solidFill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779096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971600" y="260648"/>
            <a:ext cx="6912768" cy="0"/>
          </a:xfrm>
          <a:prstGeom prst="line">
            <a:avLst/>
          </a:prstGeom>
          <a:ln w="38100">
            <a:solidFill>
              <a:srgbClr val="FF4B4B"/>
            </a:solidFill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 userDrawn="1"/>
        </p:nvCxnSpPr>
        <p:spPr>
          <a:xfrm>
            <a:off x="899592" y="6597352"/>
            <a:ext cx="6912768" cy="0"/>
          </a:xfrm>
          <a:prstGeom prst="line">
            <a:avLst/>
          </a:prstGeom>
          <a:ln w="38100">
            <a:solidFill>
              <a:srgbClr val="FF4B4B"/>
            </a:solidFill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21" Type="http://schemas.openxmlformats.org/officeDocument/2006/relationships/hyperlink" Target="http://00149.ucoz.com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779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600201"/>
            <a:ext cx="7859216" cy="4421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1" y="0"/>
            <a:ext cx="648074" cy="6858001"/>
            <a:chOff x="1" y="0"/>
            <a:chExt cx="648074" cy="6858001"/>
          </a:xfrm>
        </p:grpSpPr>
        <p:pic>
          <p:nvPicPr>
            <p:cNvPr id="12" name="Рисунок 11" descr="1307381529_stock-vector-ethnic-ukraine-patterns-6allday.jpg"/>
            <p:cNvPicPr>
              <a:picLocks noChangeAspect="1"/>
            </p:cNvPicPr>
            <p:nvPr userDrawn="1"/>
          </p:nvPicPr>
          <p:blipFill>
            <a:blip r:embed="rId16" cstate="email"/>
            <a:srcRect/>
            <a:stretch>
              <a:fillRect/>
            </a:stretch>
          </p:blipFill>
          <p:spPr>
            <a:xfrm rot="16200000">
              <a:off x="-897330" y="897331"/>
              <a:ext cx="2442733" cy="648072"/>
            </a:xfrm>
            <a:prstGeom prst="rect">
              <a:avLst/>
            </a:prstGeom>
          </p:spPr>
        </p:pic>
        <p:pic>
          <p:nvPicPr>
            <p:cNvPr id="13" name="Рисунок 12" descr="1307381529_stock-vector-ethnic-ukraine-patterns-6allday.jpg"/>
            <p:cNvPicPr>
              <a:picLocks noChangeAspect="1"/>
            </p:cNvPicPr>
            <p:nvPr userDrawn="1"/>
          </p:nvPicPr>
          <p:blipFill>
            <a:blip r:embed="rId16" cstate="email"/>
            <a:srcRect/>
            <a:stretch>
              <a:fillRect/>
            </a:stretch>
          </p:blipFill>
          <p:spPr>
            <a:xfrm rot="16200000">
              <a:off x="-897329" y="2886171"/>
              <a:ext cx="2442733" cy="648072"/>
            </a:xfrm>
            <a:prstGeom prst="rect">
              <a:avLst/>
            </a:prstGeom>
          </p:spPr>
        </p:pic>
        <p:pic>
          <p:nvPicPr>
            <p:cNvPr id="14" name="Рисунок 13" descr="1307381529_stock-vector-ethnic-ukraine-patterns-6allday.jpg"/>
            <p:cNvPicPr>
              <a:picLocks noChangeAspect="1"/>
            </p:cNvPicPr>
            <p:nvPr userDrawn="1"/>
          </p:nvPicPr>
          <p:blipFill>
            <a:blip r:embed="rId16" cstate="email"/>
            <a:srcRect/>
            <a:stretch>
              <a:fillRect/>
            </a:stretch>
          </p:blipFill>
          <p:spPr>
            <a:xfrm rot="16200000">
              <a:off x="-897328" y="4875011"/>
              <a:ext cx="2442733" cy="648072"/>
            </a:xfrm>
            <a:prstGeom prst="rect">
              <a:avLst/>
            </a:prstGeom>
          </p:spPr>
        </p:pic>
        <p:pic>
          <p:nvPicPr>
            <p:cNvPr id="15" name="Рисунок 14" descr="1307381529_stock-vector-ethnic-ukraine-patterns-6allday.jpg"/>
            <p:cNvPicPr>
              <a:picLocks noChangeAspect="1"/>
            </p:cNvPicPr>
            <p:nvPr userDrawn="1"/>
          </p:nvPicPr>
          <p:blipFill>
            <a:blip r:embed="rId17" cstate="email"/>
            <a:srcRect/>
            <a:stretch>
              <a:fillRect/>
            </a:stretch>
          </p:blipFill>
          <p:spPr>
            <a:xfrm rot="16200000">
              <a:off x="-393273" y="5816653"/>
              <a:ext cx="1434622" cy="648073"/>
            </a:xfrm>
            <a:prstGeom prst="rect">
              <a:avLst/>
            </a:prstGeom>
          </p:spPr>
        </p:pic>
      </p:grpSp>
      <p:sp>
        <p:nvSpPr>
          <p:cNvPr id="11" name="Половина рамки 10"/>
          <p:cNvSpPr/>
          <p:nvPr/>
        </p:nvSpPr>
        <p:spPr>
          <a:xfrm rot="5400000">
            <a:off x="7951812" y="4564"/>
            <a:ext cx="1196752" cy="1187624"/>
          </a:xfrm>
          <a:prstGeom prst="halfFrame">
            <a:avLst>
              <a:gd name="adj1" fmla="val 26132"/>
              <a:gd name="adj2" fmla="val 25356"/>
            </a:avLst>
          </a:prstGeom>
          <a:blipFill>
            <a:blip r:embed="rId18" cstate="email"/>
            <a:stretch>
              <a:fillRect/>
            </a:stretch>
          </a:blip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blipFill>
                <a:blip r:embed="rId19"/>
                <a:stretch>
                  <a:fillRect/>
                </a:stretch>
              </a:blipFill>
            </a:endParaRPr>
          </a:p>
        </p:txBody>
      </p:sp>
      <p:sp>
        <p:nvSpPr>
          <p:cNvPr id="19" name="Половина рамки 18"/>
          <p:cNvSpPr/>
          <p:nvPr/>
        </p:nvSpPr>
        <p:spPr>
          <a:xfrm rot="10800000">
            <a:off x="7956376" y="5733256"/>
            <a:ext cx="1187624" cy="1124744"/>
          </a:xfrm>
          <a:prstGeom prst="halfFrame">
            <a:avLst>
              <a:gd name="adj1" fmla="val 26132"/>
              <a:gd name="adj2" fmla="val 25356"/>
            </a:avLst>
          </a:prstGeom>
          <a:blipFill>
            <a:blip r:embed="rId20" cstate="email"/>
            <a:stretch>
              <a:fillRect/>
            </a:stretch>
          </a:blip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blipFill>
                <a:blip r:embed="rId19"/>
                <a:stretch>
                  <a:fillRect/>
                </a:stretch>
              </a:blipFill>
            </a:endParaRPr>
          </a:p>
        </p:txBody>
      </p:sp>
      <p:sp>
        <p:nvSpPr>
          <p:cNvPr id="22" name="Номер слайда 5"/>
          <p:cNvSpPr txBox="1">
            <a:spLocks/>
          </p:cNvSpPr>
          <p:nvPr/>
        </p:nvSpPr>
        <p:spPr>
          <a:xfrm>
            <a:off x="6444208" y="6669360"/>
            <a:ext cx="1728192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Левитина Л.С.  </a:t>
            </a: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1"/>
              </a:rPr>
              <a:t>http://00149.ucoz.com/</a:t>
            </a:r>
            <a:r>
              <a:rPr kumimoji="0" lang="ru-RU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2" r:id="rId8"/>
    <p:sldLayoutId id="2147483661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ln w="19050">
            <a:solidFill>
              <a:srgbClr val="C00000"/>
            </a:solidFill>
          </a:ln>
          <a:blipFill>
            <a:blip r:embed="rId22"/>
            <a:stretch>
              <a:fillRect/>
            </a:stretch>
          </a:blip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764704"/>
            <a:ext cx="6912768" cy="1470025"/>
          </a:xfrm>
        </p:spPr>
        <p:txBody>
          <a:bodyPr/>
          <a:lstStyle/>
          <a:p>
            <a:r>
              <a:rPr lang="ru-RU" dirty="0" smtClean="0"/>
              <a:t>МБДОУ </a:t>
            </a:r>
            <a:r>
              <a:rPr lang="ru-RU" dirty="0" err="1" smtClean="0"/>
              <a:t>Курагинский</a:t>
            </a:r>
            <a:r>
              <a:rPr lang="ru-RU" dirty="0" smtClean="0"/>
              <a:t> детский сад №15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564904"/>
            <a:ext cx="7128792" cy="36004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 Речевое развитие средствами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музейной педагогики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»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sz="2600" dirty="0" smtClean="0"/>
          </a:p>
          <a:p>
            <a:r>
              <a:rPr lang="ru-RU" sz="2600" dirty="0" smtClean="0">
                <a:solidFill>
                  <a:srgbClr val="C00000"/>
                </a:solidFill>
              </a:rPr>
              <a:t>Выполнила: Воспитатель Чижова Любовь Григорьевна</a:t>
            </a:r>
            <a:endParaRPr lang="ru-RU" sz="26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76" y="3501008"/>
            <a:ext cx="2808312" cy="172819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6864" cy="10961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Comic Sans MS" panose="030F0702030302020204" pitchFamily="66" charset="0"/>
              </a:rPr>
              <a:t>Сотрудничество с музеем п. Курагино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35896" y="1075519"/>
            <a:ext cx="3741812" cy="6397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экскурсия</a:t>
            </a:r>
            <a:endParaRPr lang="ru-RU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44824"/>
            <a:ext cx="6660232" cy="444015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859216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Мастер класс с родителями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03648"/>
            <a:ext cx="7020272" cy="468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602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anose="030F0702030302020204" pitchFamily="66" charset="0"/>
              </a:rPr>
              <a:t>Подготовка к экскурсии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0" y="1185888"/>
            <a:ext cx="3932088" cy="247687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85888"/>
            <a:ext cx="4110608" cy="248773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931712"/>
            <a:ext cx="3594563" cy="269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5557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anose="030F0702030302020204" pitchFamily="66" charset="0"/>
              </a:rPr>
              <a:t>Мини-экскурсия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10"/>
          <a:stretch/>
        </p:blipFill>
        <p:spPr>
          <a:xfrm>
            <a:off x="2149438" y="1196752"/>
            <a:ext cx="5143500" cy="524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95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04856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Мастер-класс кукла «</a:t>
            </a:r>
            <a:r>
              <a:rPr lang="ru-RU" dirty="0" smtClean="0"/>
              <a:t>Ангел»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72816"/>
            <a:ext cx="6372200" cy="477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45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-1"/>
            <a:ext cx="2569962" cy="3957641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3600" dirty="0" smtClean="0">
                <a:latin typeface="Comic Sans MS" panose="030F0702030302020204" pitchFamily="66" charset="0"/>
              </a:rPr>
              <a:t>Баю-бай, баю-бай крепко-крепко засыпай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9707" y="1219907"/>
            <a:ext cx="4582814" cy="25202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57641"/>
            <a:ext cx="5256584" cy="29003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13834" y="1768697"/>
            <a:ext cx="4970655" cy="310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32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Comic Sans MS" panose="030F0702030302020204" pitchFamily="66" charset="0"/>
              </a:rPr>
              <a:t>Рисуем Тряпичную Куколку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4"/>
          <a:stretch/>
        </p:blipFill>
        <p:spPr>
          <a:xfrm>
            <a:off x="1691680" y="1340768"/>
            <a:ext cx="673224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808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556792"/>
            <a:ext cx="2808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Приглашаем всех в наш мини-музей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99"/>
          <a:stretch/>
        </p:blipFill>
        <p:spPr>
          <a:xfrm rot="16200000">
            <a:off x="3087345" y="1241248"/>
            <a:ext cx="5993648" cy="460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7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88640"/>
            <a:ext cx="4672933" cy="655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2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8280920" cy="136815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СПАСИБО ЗА ВНИМАНИЕ!</a:t>
            </a:r>
            <a:endParaRPr lang="ru-RU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5013176"/>
            <a:ext cx="7410450" cy="1656184"/>
          </a:xfrm>
          <a:prstGeom prst="rect">
            <a:avLst/>
          </a:prstGeom>
        </p:spPr>
      </p:pic>
      <p:pic>
        <p:nvPicPr>
          <p:cNvPr id="4" name="Picture 2" descr="C:\Documents and Settings\Admin\Рабочий стол\дюймовочк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DE35"/>
              </a:clrFrom>
              <a:clrTo>
                <a:srgbClr val="F9DE3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010" y="4463380"/>
            <a:ext cx="11906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628800"/>
            <a:ext cx="489654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779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779096" cy="1143000"/>
          </a:xfrm>
        </p:spPr>
        <p:txBody>
          <a:bodyPr/>
          <a:lstStyle/>
          <a:p>
            <a:r>
              <a:rPr lang="ru-RU" dirty="0" smtClean="0">
                <a:latin typeface="Comic Sans MS" panose="030F0702030302020204" pitchFamily="66" charset="0"/>
              </a:rPr>
              <a:t>Актуальность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03648"/>
            <a:ext cx="7859216" cy="497768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11200" dirty="0" smtClean="0"/>
              <a:t>	Организация </a:t>
            </a:r>
            <a:r>
              <a:rPr lang="ru-RU" sz="11200" dirty="0"/>
              <a:t>речевого развития детей в ДОУ, в современных условиях предусматривает поиск инновационных технологий развития детской речи. Поэтому возникла идея обратится к музейной педагогике, так как </a:t>
            </a:r>
            <a:r>
              <a:rPr lang="ru-RU" sz="11200" i="1" dirty="0"/>
              <a:t>ее средства позволяют эффективно реализовывать ФГОС используя интеграцию образовательных областей: речевое развитие,</a:t>
            </a:r>
            <a:r>
              <a:rPr lang="ru-RU" sz="11200" dirty="0"/>
              <a:t> </a:t>
            </a:r>
            <a:r>
              <a:rPr lang="ru-RU" sz="11200" dirty="0" smtClean="0"/>
              <a:t>социально-коммуникативное, </a:t>
            </a:r>
            <a:r>
              <a:rPr lang="ru-RU" sz="11200" dirty="0"/>
              <a:t>познавательное, художественно-эстетическое, физическое,</a:t>
            </a:r>
            <a:r>
              <a:rPr lang="ru-RU" sz="11200" i="1" dirty="0"/>
              <a:t> а также нравственно-эстетического и патриотического воспитания.</a:t>
            </a:r>
            <a:r>
              <a:rPr lang="ru-RU" sz="11200" dirty="0"/>
              <a:t> </a:t>
            </a:r>
          </a:p>
          <a:p>
            <a:pPr marL="0" indent="0">
              <a:buNone/>
            </a:pPr>
            <a:r>
              <a:rPr lang="ru-RU" sz="11200" dirty="0" smtClean="0"/>
              <a:t> </a:t>
            </a:r>
            <a:endParaRPr lang="ru-RU" sz="11200" dirty="0"/>
          </a:p>
        </p:txBody>
      </p:sp>
    </p:spTree>
    <p:extLst>
      <p:ext uri="{BB962C8B-B14F-4D97-AF65-F5344CB8AC3E}">
        <p14:creationId xmlns:p14="http://schemas.microsoft.com/office/powerpoint/2010/main" val="41445960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Почему </a:t>
            </a:r>
            <a:r>
              <a:rPr lang="ru-RU" dirty="0"/>
              <a:t>я обратилась к теме речевого </a:t>
            </a:r>
            <a:r>
              <a:rPr lang="ru-RU" dirty="0" smtClean="0"/>
              <a:t>развития</a:t>
            </a:r>
            <a:r>
              <a:rPr lang="ru-RU" dirty="0"/>
              <a:t>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pPr algn="just"/>
            <a:r>
              <a:rPr lang="ru-RU" dirty="0" smtClean="0"/>
              <a:t>Количество речевых детей из года в год увеличивается</a:t>
            </a:r>
          </a:p>
          <a:p>
            <a:pPr algn="just"/>
            <a:r>
              <a:rPr lang="ru-RU" dirty="0" smtClean="0"/>
              <a:t>Я работаю в речевой группе</a:t>
            </a:r>
          </a:p>
          <a:p>
            <a:pPr algn="just"/>
            <a:r>
              <a:rPr lang="ru-RU" dirty="0" smtClean="0"/>
              <a:t>Разный уровень детей, отсюда разные методы работы с ними.</a:t>
            </a:r>
          </a:p>
          <a:p>
            <a:pPr algn="just"/>
            <a:r>
              <a:rPr lang="ru-RU" dirty="0" smtClean="0"/>
              <a:t>Привлечь родителей к проблемам детей, чтоб они стали помощниками.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667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8129" y="98267"/>
            <a:ext cx="6779096" cy="1143000"/>
          </a:xfrm>
        </p:spPr>
        <p:txBody>
          <a:bodyPr/>
          <a:lstStyle/>
          <a:p>
            <a:r>
              <a:rPr lang="ru-RU" dirty="0" smtClean="0">
                <a:latin typeface="Comic Sans MS" panose="030F0702030302020204" pitchFamily="66" charset="0"/>
              </a:rPr>
              <a:t>Цель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794094"/>
            <a:ext cx="3024336" cy="294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974958" y="1384066"/>
            <a:ext cx="7416824" cy="187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связной речи, стимулирование речевой активности детей с ТНР.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7" y="4160389"/>
            <a:ext cx="2260812" cy="255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Задачи</a:t>
            </a:r>
            <a:br>
              <a:rPr lang="ru-RU" dirty="0" smtClean="0">
                <a:latin typeface="Comic Sans MS" panose="030F0702030302020204" pitchFamily="66" charset="0"/>
              </a:rPr>
            </a:br>
            <a:r>
              <a:rPr lang="ru-RU" dirty="0" smtClean="0">
                <a:latin typeface="Comic Sans MS" panose="030F0702030302020204" pitchFamily="66" charset="0"/>
              </a:rPr>
              <a:t> 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24744"/>
            <a:ext cx="7859216" cy="511256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Основная </a:t>
            </a:r>
            <a:r>
              <a:rPr lang="ru-RU" dirty="0"/>
              <a:t>задача нашей работы заключалась в том, чтобы научить детей связно и последовательно, грамматически и фонетически правильно излагать свои мысли. Структуру своих занятий с использованием музейных экспонатов мы строили с учетом принципа взаимосвязи различных разделов речевой работы. Именно это создает предпосылки для наиболее эффективного усвоения речевых умений и навыков.</a:t>
            </a:r>
          </a:p>
          <a:p>
            <a:pPr algn="just"/>
            <a:r>
              <a:rPr lang="ru-RU" dirty="0" smtClean="0"/>
              <a:t>самореализации </a:t>
            </a:r>
            <a:r>
              <a:rPr lang="ru-RU" dirty="0"/>
              <a:t>через погружение детей в музейно-образовательное пространство.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развивать речь  и обогащать словарный запас.    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Воспитывать гордость и уважение к истории и традициям русского народа.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обогащать </a:t>
            </a:r>
            <a:r>
              <a:rPr lang="ru-RU" dirty="0" smtClean="0"/>
              <a:t>развивающую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предметно-пространственную среду</a:t>
            </a:r>
          </a:p>
          <a:p>
            <a:pPr>
              <a:buFontTx/>
              <a:buChar char="-"/>
            </a:pPr>
            <a:endParaRPr lang="ru-RU" b="1" i="1" dirty="0" smtClean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356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anose="030F0702030302020204" pitchFamily="66" charset="0"/>
              </a:rPr>
              <a:t>Направления работы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5" name="AutoShape 8"/>
          <p:cNvSpPr>
            <a:spLocks noGrp="1" noChangeArrowheads="1"/>
          </p:cNvSpPr>
          <p:nvPr>
            <p:ph idx="1"/>
          </p:nvPr>
        </p:nvSpPr>
        <p:spPr bwMode="auto">
          <a:xfrm>
            <a:off x="1023279" y="1266953"/>
            <a:ext cx="3023691" cy="74868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Сотрудничество с музеем </a:t>
            </a:r>
            <a:r>
              <a:rPr lang="ru-RU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п.Курагино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5479581" y="1307893"/>
            <a:ext cx="3384376" cy="74868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Создание мини-музея в группе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2"/>
          <p:cNvSpPr>
            <a:spLocks noChangeArrowheads="1"/>
          </p:cNvSpPr>
          <p:nvPr/>
        </p:nvSpPr>
        <p:spPr bwMode="auto">
          <a:xfrm>
            <a:off x="741493" y="2862563"/>
            <a:ext cx="3057475" cy="134617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Экскурсии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Мастер-классы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Викторины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2"/>
          <p:cNvSpPr>
            <a:spLocks noChangeArrowheads="1"/>
          </p:cNvSpPr>
          <p:nvPr/>
        </p:nvSpPr>
        <p:spPr bwMode="auto">
          <a:xfrm>
            <a:off x="5648015" y="2874329"/>
            <a:ext cx="3415259" cy="149019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Экскурсии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Мастер-классы для родителей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Мастер-классы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для детей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Викторины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Игры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3997741" y="2594723"/>
            <a:ext cx="1522414" cy="803275"/>
          </a:xfrm>
          <a:prstGeom prst="star16">
            <a:avLst>
              <a:gd name="adj" fmla="val 50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ФОРМЫ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4"/>
          <p:cNvSpPr>
            <a:spLocks noChangeShapeType="1"/>
          </p:cNvSpPr>
          <p:nvPr/>
        </p:nvSpPr>
        <p:spPr bwMode="auto">
          <a:xfrm>
            <a:off x="6878471" y="2100290"/>
            <a:ext cx="954349" cy="730322"/>
          </a:xfrm>
          <a:prstGeom prst="curvedConnector3">
            <a:avLst>
              <a:gd name="adj1" fmla="val 50001"/>
            </a:avLst>
          </a:prstGeom>
          <a:ln>
            <a:headEnd type="triangl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4"/>
          <p:cNvSpPr>
            <a:spLocks noChangeShapeType="1"/>
          </p:cNvSpPr>
          <p:nvPr/>
        </p:nvSpPr>
        <p:spPr bwMode="auto">
          <a:xfrm flipH="1">
            <a:off x="1776500" y="2015633"/>
            <a:ext cx="987462" cy="846930"/>
          </a:xfrm>
          <a:prstGeom prst="curvedConnector3">
            <a:avLst>
              <a:gd name="adj1" fmla="val 35819"/>
            </a:avLst>
          </a:prstGeom>
          <a:ln>
            <a:headEnd type="triangl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 rot="10800000" flipV="1">
            <a:off x="4048681" y="5482395"/>
            <a:ext cx="1584176" cy="5191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ЦЕЛЬ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2488940" y="6001558"/>
            <a:ext cx="4464496" cy="710795"/>
          </a:xfrm>
          <a:prstGeom prst="roundRect">
            <a:avLst>
              <a:gd name="adj" fmla="val 16667"/>
            </a:avLst>
          </a:prstGeom>
          <a:solidFill>
            <a:srgbClr val="FF6565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Речевое, нравственно-эстетическое и патриотическое воспитание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7" y="3474548"/>
            <a:ext cx="2376264" cy="215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678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1772816"/>
            <a:ext cx="712879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	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широко используем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детский фольклор. Это происходит в разных видах деятельности: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наблюдениях, в подвижных, хороводных играх, в играх на развитие мелкой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моторики,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театрализованной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деятельности.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этой целью нами была создана методическая копилка «Фольклорный сундучок», в котором живут: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пестушки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игры-забавы,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заклички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загадки, считалки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колыбельные песни,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необходимые для работы с детьми.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проведении занятий и совместной деятельности по развитию речи проводили беседы, рассматривали картины, составляли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описательные и творческие рассказы, сказки, загадки,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читали художественную литературу. Это обеспечивало обогащение и активизацию словаря, работу над смысловой стороной речи, развитие звукопроизношения и развитие связной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речи. Каждый ребенок попробовал себя в роли экскурсовода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Использование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6993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Результаты</a:t>
            </a:r>
            <a:br>
              <a:rPr lang="ru-RU" dirty="0" smtClean="0">
                <a:latin typeface="Comic Sans MS" panose="030F0702030302020204" pitchFamily="66" charset="0"/>
              </a:rPr>
            </a:b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196752"/>
            <a:ext cx="7859216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0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Благодаря мини-музею «Тряпичная кукла»  - произошло значительное обогащение речи, расширился словарный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запас.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Использование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мини-музея, позволило обеспечить более высокий уровень речевой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коррекции,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развивает речевую активность и стимулирует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формирование связной речи.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ru-RU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ru-RU" sz="30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88640"/>
            <a:ext cx="7859216" cy="5976663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solidFill>
                  <a:srgbClr val="002060"/>
                </a:solidFill>
                <a:latin typeface="Comic Sans MS" panose="030F0702030302020204" pitchFamily="66" charset="0"/>
              </a:rPr>
              <a:t>Повысился интерес детей и родителей к культуре и традициям русского народа</a:t>
            </a:r>
          </a:p>
          <a:p>
            <a:pPr algn="just"/>
            <a:r>
              <a:rPr lang="ru-RU" sz="1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Обогатилась </a:t>
            </a:r>
            <a:r>
              <a:rPr lang="ru-RU" sz="1800" dirty="0">
                <a:solidFill>
                  <a:srgbClr val="002060"/>
                </a:solidFill>
                <a:latin typeface="Comic Sans MS" panose="030F0702030302020204" pitchFamily="66" charset="0"/>
              </a:rPr>
              <a:t>игровая деятельность детей, разнообразилась сюжетно-ролевая </a:t>
            </a:r>
            <a:r>
              <a:rPr lang="ru-RU" sz="1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игра</a:t>
            </a:r>
            <a:endParaRPr lang="ru-RU" sz="1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1800" dirty="0">
                <a:solidFill>
                  <a:srgbClr val="002060"/>
                </a:solidFill>
                <a:latin typeface="Comic Sans MS" panose="030F0702030302020204" pitchFamily="66" charset="0"/>
              </a:rPr>
              <a:t>Обогащение предметно-развивающей среды</a:t>
            </a:r>
            <a:r>
              <a:rPr lang="ru-RU" sz="1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процессе музейно-образовательной деятельности развивается познавательная активность, внимание, память ребенка, активизируются все мыслительные процессы.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Просто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и ненавязчиво рассказать о самом главном - о красоте и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         многообразии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этого мира, о его истории, научить ребенка слышать, видеть,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чувствовать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понимать и фантазировать.  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 Таким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образом, музейная педагогика направлена на активное освоение детьми культурного наследия своего народа, овладение богатством русского языка, ритмичностью и музыкальностью речи, благодаря созданию особой среды, позволяющей непосредственно соприкоснуться с этим богатством. У наших детей формируются эмоционально окрашенные чувства сопричастности к наследию прошлого. </a:t>
            </a:r>
          </a:p>
        </p:txBody>
      </p:sp>
    </p:spTree>
    <p:extLst>
      <p:ext uri="{BB962C8B-B14F-4D97-AF65-F5344CB8AC3E}">
        <p14:creationId xmlns:p14="http://schemas.microsoft.com/office/powerpoint/2010/main" val="3632482525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орнамент">
  <a:themeElements>
    <a:clrScheme name="Другая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99694"/>
      </a:hlink>
      <a:folHlink>
        <a:srgbClr val="D9969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орнамент Левитина Л.С.</Template>
  <TotalTime>454</TotalTime>
  <Words>215</Words>
  <Application>Microsoft Office PowerPoint</Application>
  <PresentationFormat>Экран (4:3)</PresentationFormat>
  <Paragraphs>64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Comic Sans MS</vt:lpstr>
      <vt:lpstr>Times New Roman</vt:lpstr>
      <vt:lpstr>Шаблон орнамент</vt:lpstr>
      <vt:lpstr>МБДОУ Курагинский детский сад №15</vt:lpstr>
      <vt:lpstr>Актуальность</vt:lpstr>
      <vt:lpstr> Почему я обратилась к теме речевого развития? </vt:lpstr>
      <vt:lpstr>Цель</vt:lpstr>
      <vt:lpstr>Задачи  </vt:lpstr>
      <vt:lpstr>Направления работы</vt:lpstr>
      <vt:lpstr>Формы работы</vt:lpstr>
      <vt:lpstr>Результаты </vt:lpstr>
      <vt:lpstr>Презентация PowerPoint</vt:lpstr>
      <vt:lpstr>Сотрудничество с музеем п. Курагино</vt:lpstr>
      <vt:lpstr>Мастер класс с родителями</vt:lpstr>
      <vt:lpstr>Подготовка к экскурсии</vt:lpstr>
      <vt:lpstr>Мини-экскурсия</vt:lpstr>
      <vt:lpstr> Мастер-класс кукла «Ангел»</vt:lpstr>
      <vt:lpstr> Баю-бай, баю-бай крепко-крепко засыпай</vt:lpstr>
      <vt:lpstr>Рисуем Тряпичную Куколку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subject>М К</dc:subject>
  <dc:creator>Дмитрий</dc:creator>
  <cp:lastModifiedBy>lyba_chizhova@hotmail.com</cp:lastModifiedBy>
  <cp:revision>52</cp:revision>
  <dcterms:created xsi:type="dcterms:W3CDTF">2016-05-16T10:09:24Z</dcterms:created>
  <dcterms:modified xsi:type="dcterms:W3CDTF">2017-11-22T14:24:24Z</dcterms:modified>
</cp:coreProperties>
</file>